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2"/>
  </p:notesMasterIdLst>
  <p:handoutMasterIdLst>
    <p:handoutMasterId r:id="rId23"/>
  </p:handoutMasterIdLst>
  <p:sldIdLst>
    <p:sldId id="354" r:id="rId2"/>
    <p:sldId id="256" r:id="rId3"/>
    <p:sldId id="338" r:id="rId4"/>
    <p:sldId id="323" r:id="rId5"/>
    <p:sldId id="342" r:id="rId6"/>
    <p:sldId id="346" r:id="rId7"/>
    <p:sldId id="347" r:id="rId8"/>
    <p:sldId id="348" r:id="rId9"/>
    <p:sldId id="349" r:id="rId10"/>
    <p:sldId id="350" r:id="rId11"/>
    <p:sldId id="343" r:id="rId12"/>
    <p:sldId id="351" r:id="rId13"/>
    <p:sldId id="340" r:id="rId14"/>
    <p:sldId id="344" r:id="rId15"/>
    <p:sldId id="352" r:id="rId16"/>
    <p:sldId id="345" r:id="rId17"/>
    <p:sldId id="353" r:id="rId18"/>
    <p:sldId id="336" r:id="rId19"/>
    <p:sldId id="335" r:id="rId20"/>
    <p:sldId id="337" r:id="rId21"/>
  </p:sldIdLst>
  <p:sldSz cx="9144000" cy="6858000" type="screen4x3"/>
  <p:notesSz cx="6743700" cy="98933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1714" autoAdjust="0"/>
  </p:normalViewPr>
  <p:slideViewPr>
    <p:cSldViewPr>
      <p:cViewPr>
        <p:scale>
          <a:sx n="70" d="100"/>
          <a:sy n="70" d="100"/>
        </p:scale>
        <p:origin x="-2814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s-ES"/>
              <a:t>(c)  Carol Vivyan 2009-13.    www.get.gg</a:t>
            </a:r>
            <a:endParaRPr lang="en-GB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6ED5C4-9D74-4D3E-989D-88794ECE2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735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75DC32-6A69-4939-B5E3-0DB68B7D8F2D}" type="datetimeFigureOut">
              <a:rPr lang="en-GB"/>
              <a:pPr>
                <a:defRPr/>
              </a:pPr>
              <a:t>22/03/2015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41363"/>
            <a:ext cx="4946650" cy="3709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99000"/>
            <a:ext cx="5394325" cy="4452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96413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s-ES"/>
              <a:t>(c)  Carol Vivyan 2009-13.    www.get.gg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96413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196D675-DD3E-4444-88C1-2AA4156E75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4855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E017D67-3E20-42F5-9798-7E484B39B0D5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/>
              <a:t>(c)  Carol Vivyan 2009-13.    www.get.gg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Give brief examples of depression</a:t>
            </a:r>
            <a:r>
              <a:rPr lang="en-GB" baseline="0" dirty="0" smtClean="0"/>
              <a:t> and anxiety vicious cycles.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(c)  Carol Vivyan 2009-13.    www.get.gg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96D675-DD3E-4444-88C1-2AA4156E75D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155 different ways!  </a:t>
            </a:r>
          </a:p>
          <a:p>
            <a:r>
              <a:rPr lang="en-GB" dirty="0" smtClean="0"/>
              <a:t>Same situation, same outcome, 155 different</a:t>
            </a:r>
            <a:r>
              <a:rPr lang="en-GB" baseline="0" dirty="0" smtClean="0"/>
              <a:t> ways of seeing things.</a:t>
            </a:r>
          </a:p>
          <a:p>
            <a:r>
              <a:rPr lang="en-GB" baseline="0" dirty="0" smtClean="0"/>
              <a:t>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DAADB-00D9-4C7C-971A-3BECC5A4256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84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</a:t>
            </a:r>
            <a:r>
              <a:rPr lang="en-GB" baseline="0" dirty="0" smtClean="0"/>
              <a:t> depression.  How it makes us think and feel, what we do or don’t do.  Write up all suggestions on the white board.</a:t>
            </a:r>
          </a:p>
          <a:p>
            <a:r>
              <a:rPr lang="en-GB" baseline="0" dirty="0" smtClean="0"/>
              <a:t>What causes depression?  (circumstances, genetics, </a:t>
            </a:r>
            <a:r>
              <a:rPr lang="en-GB" baseline="0" dirty="0" err="1" smtClean="0"/>
              <a:t>neuro</a:t>
            </a:r>
            <a:r>
              <a:rPr lang="en-GB" baseline="0" dirty="0" smtClean="0"/>
              <a:t>-transmitters, upbringing, experiences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)  </a:t>
            </a:r>
          </a:p>
          <a:p>
            <a:r>
              <a:rPr lang="en-GB" baseline="0" dirty="0" smtClean="0"/>
              <a:t>How many people are affected?  (1 in 4 over the lifespan)</a:t>
            </a:r>
          </a:p>
          <a:p>
            <a:r>
              <a:rPr lang="en-GB" baseline="0" dirty="0" smtClean="0"/>
              <a:t>Treatment?  NICE guidelines = anti-depressants and psychotherapy (CBT or IPT)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(c)  Carol Vivyan 2009-13.    www.get.gg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96D675-DD3E-4444-88C1-2AA4156E75D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1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</a:t>
            </a:r>
            <a:r>
              <a:rPr lang="en-GB" baseline="0" dirty="0" smtClean="0"/>
              <a:t> anxiety.  Causes.  How it makes us think and feel.  What we do or don’t do.  Write up all suggestions on the whiteboard.  </a:t>
            </a:r>
          </a:p>
          <a:p>
            <a:r>
              <a:rPr lang="en-GB" baseline="0" dirty="0" smtClean="0"/>
              <a:t>Different kinds of anxiety disorders, but generate the same feelings.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(c)  Carol Vivyan 2009-13.    www.get.gg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96D675-DD3E-4444-88C1-2AA4156E75D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68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(c)  Carol Vivyan 2009-13.    www.get.gg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96D675-DD3E-4444-88C1-2AA4156E75D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32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 anger.  How it makes us think,</a:t>
            </a:r>
            <a:r>
              <a:rPr lang="en-GB" baseline="0" dirty="0" smtClean="0"/>
              <a:t> feel and behave.</a:t>
            </a:r>
          </a:p>
          <a:p>
            <a:r>
              <a:rPr lang="en-GB" baseline="0" dirty="0" smtClean="0"/>
              <a:t>What does it look like?  How do you know when someone is angry?</a:t>
            </a:r>
          </a:p>
          <a:p>
            <a:r>
              <a:rPr lang="en-GB" baseline="0" dirty="0" smtClean="0"/>
              <a:t>Causes?  </a:t>
            </a:r>
          </a:p>
          <a:p>
            <a:r>
              <a:rPr lang="en-GB" baseline="0" dirty="0" smtClean="0"/>
              <a:t>Example:  if you were bullied terribly at school, you might become very angry when you feel like you are being bullied now.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(c)  Carol Vivyan 2009-13.    www.get.gg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96D675-DD3E-4444-88C1-2AA4156E75D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055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Refer to page 8 of the self-help course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(c)  Carol Vivyan 2009-13.    www.get.gg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96D675-DD3E-4444-88C1-2AA4156E75D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27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Use any of the provided scripts, preferably a different one each week to help the group members to find a method that works for them.</a:t>
            </a:r>
          </a:p>
          <a:p>
            <a:pPr eaLnBrk="1" hangingPunct="1"/>
            <a:r>
              <a:rPr lang="en-GB" smtClean="0"/>
              <a:t>E.g. Progressive Muscle Relaxation, Safe Place Imagery, Mindful Breathing, Colour Breathing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/>
              <a:t>(c)  Carol Vivyan 2009-13.    www.get.gg</a:t>
            </a:r>
            <a:endParaRPr lang="en-GB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70F336E-D327-46F4-B195-D0A43C20BECE}" type="slidenum">
              <a:rPr lang="en-GB" smtClean="0"/>
              <a:pPr eaLnBrk="1" hangingPunct="1"/>
              <a:t>19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www.get.gg                         © Carol Vivan 2009-13                        www.getselfhelp.co.uk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2116D-114B-4427-8FAB-ED9C45C404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11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www.get.gg                         © Carol Vivan 2009-13                        www.getselfhelp.co.uk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BF3A1-8398-40B3-89D3-33CE24442B6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21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www.get.gg                         © Carol Vivan 2009-13                        www.getselfhelp.co.uk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02A7D-D133-4E0F-8620-D9E9F87578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94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www.get.gg                         © Carol Vivan 2009-13                        www.getselfhelp.co.uk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A5502-1940-4B8C-8877-A78BBAEC841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4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www.get.gg                         © Carol Vivan 2009-13                        www.getselfhelp.co.uk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208D6-6851-4C1B-A509-DD471783862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3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www.get.gg                         © Carol Vivan 2009-13                        www.getselfhelp.co.uk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0B1DF-5523-4887-8732-7ED179EC128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84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www.get.gg                         © Carol Vivan 2009-13                        www.getselfhelp.co.uk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679B8-E1F3-4357-B330-4232FBDAECC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36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www.get.gg                         © Carol Vivan 2009-13                        www.getselfhelp.co.uk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E5959-A8E1-474E-AF13-81B12832A4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23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www.get.gg                         © Carol Vivan 2009-13                        www.getselfhelp.co.uk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6870-5A34-434E-ACB1-2F2FB08A38F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3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www.get.gg                         © Carol Vivan 2009-13                        www.getselfhelp.co.uk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60505-F35C-42CA-8377-16926D322CD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91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www.get.gg                         © Carol Vivan 2009-13                        www.getselfhelp.co.uk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DDB70-D28E-4B7A-88F0-3A944876A26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49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www.get.gg                         © Carol Vivan 2009-13                        www.getselfhelp.co.uk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73739C-6EC4-455D-B440-485E94ADC4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36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3746"/>
            <a:ext cx="9144000" cy="6854254"/>
            <a:chOff x="0" y="3746"/>
            <a:chExt cx="9144000" cy="68542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10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746"/>
            <a:ext cx="9144000" cy="6854254"/>
            <a:chOff x="0" y="3746"/>
            <a:chExt cx="9144000" cy="6854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196752"/>
            <a:ext cx="8229600" cy="1384300"/>
          </a:xfrm>
        </p:spPr>
        <p:txBody>
          <a:bodyPr/>
          <a:lstStyle/>
          <a:p>
            <a:r>
              <a:rPr lang="en-GB" sz="6000" b="1" dirty="0" smtClean="0"/>
              <a:t>Depression</a:t>
            </a:r>
            <a:endParaRPr lang="en-GB" sz="6000" b="1" dirty="0"/>
          </a:p>
        </p:txBody>
      </p:sp>
      <p:pic>
        <p:nvPicPr>
          <p:cNvPr id="40962" name="Picture 2" descr="C:\Users\Carol\AppData\Local\Microsoft\Windows\Temporary Internet Files\Content.IE5\19OYMFIM\MC9000842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5454372" cy="25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8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6512" y="-27384"/>
            <a:ext cx="9180512" cy="6885384"/>
            <a:chOff x="0" y="3746"/>
            <a:chExt cx="9144000" cy="6854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347864" y="52592"/>
            <a:ext cx="2592288" cy="8640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Wake up in the morning</a:t>
            </a:r>
            <a:endParaRPr lang="en-GB" sz="2400" dirty="0"/>
          </a:p>
        </p:txBody>
      </p:sp>
      <p:sp>
        <p:nvSpPr>
          <p:cNvPr id="8" name="Oval Callout 7"/>
          <p:cNvSpPr/>
          <p:nvPr/>
        </p:nvSpPr>
        <p:spPr>
          <a:xfrm flipH="1">
            <a:off x="1331640" y="1189107"/>
            <a:ext cx="2232248" cy="108502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There’s no point</a:t>
            </a:r>
            <a:endParaRPr lang="en-GB" dirty="0"/>
          </a:p>
        </p:txBody>
      </p:sp>
      <p:sp>
        <p:nvSpPr>
          <p:cNvPr id="10" name="Oval Callout 9"/>
          <p:cNvSpPr/>
          <p:nvPr/>
        </p:nvSpPr>
        <p:spPr>
          <a:xfrm>
            <a:off x="5796136" y="1083837"/>
            <a:ext cx="1944216" cy="10490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I’ll only mess up again</a:t>
            </a:r>
            <a:endParaRPr lang="en-GB" dirty="0"/>
          </a:p>
        </p:txBody>
      </p:sp>
      <p:sp>
        <p:nvSpPr>
          <p:cNvPr id="12" name="Oval Callout 11"/>
          <p:cNvSpPr/>
          <p:nvPr/>
        </p:nvSpPr>
        <p:spPr>
          <a:xfrm flipH="1">
            <a:off x="304518" y="3789040"/>
            <a:ext cx="1675194" cy="864096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Stay in bed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63888" y="1687714"/>
            <a:ext cx="2232248" cy="1165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Thoughts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8144" y="4365104"/>
            <a:ext cx="1872208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Feelings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1907704" y="4293096"/>
            <a:ext cx="1872208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Behaviours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7064518" y="5693768"/>
            <a:ext cx="1495683" cy="760987"/>
            <a:chOff x="7064518" y="5693768"/>
            <a:chExt cx="1495683" cy="76098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4" name="Oval Callout 23"/>
            <p:cNvSpPr/>
            <p:nvPr/>
          </p:nvSpPr>
          <p:spPr>
            <a:xfrm flipV="1">
              <a:off x="7064518" y="5693768"/>
              <a:ext cx="1495683" cy="760987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24328" y="5867980"/>
              <a:ext cx="701752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Tired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55576" y="5549752"/>
            <a:ext cx="1788660" cy="975592"/>
            <a:chOff x="755576" y="5693768"/>
            <a:chExt cx="1788660" cy="975592"/>
          </a:xfrm>
        </p:grpSpPr>
        <p:sp>
          <p:nvSpPr>
            <p:cNvPr id="11" name="Oval Callout 10"/>
            <p:cNvSpPr/>
            <p:nvPr/>
          </p:nvSpPr>
          <p:spPr>
            <a:xfrm flipH="1" flipV="1">
              <a:off x="755576" y="5693768"/>
              <a:ext cx="1788660" cy="975592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43608" y="5867980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Pull covers </a:t>
              </a:r>
              <a:br>
                <a:rPr lang="en-GB" dirty="0" smtClean="0">
                  <a:latin typeface="+mn-lt"/>
                </a:rPr>
              </a:br>
              <a:r>
                <a:rPr lang="en-GB" dirty="0" smtClean="0">
                  <a:latin typeface="+mn-lt"/>
                </a:rPr>
                <a:t>over head</a:t>
              </a:r>
              <a:endParaRPr lang="en-GB" dirty="0">
                <a:latin typeface="+mn-lt"/>
              </a:endParaRPr>
            </a:p>
          </p:txBody>
        </p:sp>
      </p:grpSp>
      <p:sp>
        <p:nvSpPr>
          <p:cNvPr id="28" name="Arc 27"/>
          <p:cNvSpPr/>
          <p:nvPr/>
        </p:nvSpPr>
        <p:spPr>
          <a:xfrm>
            <a:off x="4302978" y="2996952"/>
            <a:ext cx="2141230" cy="2592288"/>
          </a:xfrm>
          <a:prstGeom prst="arc">
            <a:avLst>
              <a:gd name="adj1" fmla="val 16200000"/>
              <a:gd name="adj2" fmla="val 214356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 flipV="1">
            <a:off x="3707904" y="4437112"/>
            <a:ext cx="2141230" cy="1656184"/>
          </a:xfrm>
          <a:prstGeom prst="arc">
            <a:avLst>
              <a:gd name="adj1" fmla="val 11774382"/>
              <a:gd name="adj2" fmla="val 206553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 flipH="1">
            <a:off x="2934826" y="2924944"/>
            <a:ext cx="2141230" cy="2592288"/>
          </a:xfrm>
          <a:prstGeom prst="arc">
            <a:avLst>
              <a:gd name="adj1" fmla="val 16200000"/>
              <a:gd name="adj2" fmla="val 214356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Callout 33"/>
          <p:cNvSpPr/>
          <p:nvPr/>
        </p:nvSpPr>
        <p:spPr>
          <a:xfrm>
            <a:off x="7279762" y="3689147"/>
            <a:ext cx="1495683" cy="760987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 rot="10800000" flipV="1">
            <a:off x="7739572" y="3906590"/>
            <a:ext cx="7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Tired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6512" y="-27384"/>
            <a:ext cx="9144000" cy="6854254"/>
            <a:chOff x="0" y="3746"/>
            <a:chExt cx="9144000" cy="6854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600" b="1" dirty="0" smtClean="0"/>
              <a:t>Anxiety</a:t>
            </a:r>
            <a:endParaRPr lang="en-GB" sz="6600" b="1" dirty="0"/>
          </a:p>
        </p:txBody>
      </p:sp>
      <p:pic>
        <p:nvPicPr>
          <p:cNvPr id="41986" name="Picture 2" descr="C:\Users\Carol\AppData\Local\Microsoft\Windows\Temporary Internet Files\Content.IE5\EK0N81T2\MC900437563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2123678" cy="21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6512" y="-27384"/>
            <a:ext cx="9144000" cy="6854254"/>
            <a:chOff x="0" y="3746"/>
            <a:chExt cx="9144000" cy="685425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338" name="Picture 5" descr="anxie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260350"/>
            <a:ext cx="532765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6512" y="-27384"/>
            <a:ext cx="9144000" cy="6854254"/>
            <a:chOff x="0" y="3746"/>
            <a:chExt cx="9144000" cy="6854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288" y="6453188"/>
            <a:ext cx="8424862" cy="268287"/>
          </a:xfrm>
        </p:spPr>
        <p:txBody>
          <a:bodyPr/>
          <a:lstStyle/>
          <a:p>
            <a:pPr>
              <a:defRPr/>
            </a:pPr>
            <a:r>
              <a:rPr lang="it-IT" dirty="0"/>
              <a:t>www.get.gg                         © Carol Vivan 2009-13                        www.getselfhelp.co.uk</a:t>
            </a:r>
            <a:endParaRPr lang="en-GB" dirty="0"/>
          </a:p>
        </p:txBody>
      </p:sp>
      <p:sp>
        <p:nvSpPr>
          <p:cNvPr id="8" name="Oval Callout 7"/>
          <p:cNvSpPr/>
          <p:nvPr/>
        </p:nvSpPr>
        <p:spPr>
          <a:xfrm flipH="1">
            <a:off x="1331640" y="1189107"/>
            <a:ext cx="2232248" cy="108502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feel bad so it must be bad</a:t>
            </a:r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>
            <a:off x="5796135" y="980729"/>
            <a:ext cx="2138508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Something terrible is going to happen</a:t>
            </a:r>
            <a:endParaRPr lang="en-GB" dirty="0"/>
          </a:p>
        </p:txBody>
      </p:sp>
      <p:sp>
        <p:nvSpPr>
          <p:cNvPr id="10" name="Oval Callout 9"/>
          <p:cNvSpPr/>
          <p:nvPr/>
        </p:nvSpPr>
        <p:spPr>
          <a:xfrm flipH="1">
            <a:off x="304518" y="3789040"/>
            <a:ext cx="1675194" cy="864096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Avoid, Escape or Freeze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63888" y="1772816"/>
            <a:ext cx="2232248" cy="1165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Thoughts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144" y="4365104"/>
            <a:ext cx="1872208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Feelings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2123728" y="4293096"/>
            <a:ext cx="1872208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Behaviours</a:t>
            </a:r>
            <a:endParaRPr lang="en-GB" dirty="0"/>
          </a:p>
        </p:txBody>
      </p:sp>
      <p:sp>
        <p:nvSpPr>
          <p:cNvPr id="15" name="Oval Callout 14"/>
          <p:cNvSpPr/>
          <p:nvPr/>
        </p:nvSpPr>
        <p:spPr>
          <a:xfrm flipV="1">
            <a:off x="7064518" y="5693768"/>
            <a:ext cx="1495683" cy="760987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380312" y="5733256"/>
            <a:ext cx="110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Anxious, fearful</a:t>
            </a:r>
            <a:endParaRPr lang="en-GB" dirty="0">
              <a:latin typeface="+mn-lt"/>
            </a:endParaRPr>
          </a:p>
        </p:txBody>
      </p:sp>
      <p:sp>
        <p:nvSpPr>
          <p:cNvPr id="18" name="Oval Callout 17"/>
          <p:cNvSpPr/>
          <p:nvPr/>
        </p:nvSpPr>
        <p:spPr>
          <a:xfrm flipH="1" flipV="1">
            <a:off x="304518" y="5445224"/>
            <a:ext cx="2827322" cy="1296144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66848" y="561653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Try to cope by doing things that help me feel better or keep me safe.</a:t>
            </a:r>
            <a:endParaRPr lang="en-GB" dirty="0">
              <a:latin typeface="+mn-lt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804249" y="3212976"/>
            <a:ext cx="2016224" cy="1093142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Physical sensations of anxiety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4302978" y="2996952"/>
            <a:ext cx="2141230" cy="2592288"/>
          </a:xfrm>
          <a:prstGeom prst="arc">
            <a:avLst>
              <a:gd name="adj1" fmla="val 16200000"/>
              <a:gd name="adj2" fmla="val 214356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 flipV="1">
            <a:off x="3707904" y="4293096"/>
            <a:ext cx="2285246" cy="1728192"/>
          </a:xfrm>
          <a:prstGeom prst="arc">
            <a:avLst>
              <a:gd name="adj1" fmla="val 11774382"/>
              <a:gd name="adj2" fmla="val 206553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H="1">
            <a:off x="2934826" y="2924944"/>
            <a:ext cx="2141230" cy="2592288"/>
          </a:xfrm>
          <a:prstGeom prst="arc">
            <a:avLst>
              <a:gd name="adj1" fmla="val 16200000"/>
              <a:gd name="adj2" fmla="val 214356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3347864" y="52592"/>
            <a:ext cx="2592288" cy="5680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Trigger – real or imagined danger</a:t>
            </a:r>
            <a:endParaRPr lang="en-GB" i="1" dirty="0"/>
          </a:p>
        </p:txBody>
      </p:sp>
      <p:sp>
        <p:nvSpPr>
          <p:cNvPr id="25" name="Oval Callout 24"/>
          <p:cNvSpPr/>
          <p:nvPr/>
        </p:nvSpPr>
        <p:spPr>
          <a:xfrm>
            <a:off x="3868914" y="801155"/>
            <a:ext cx="1567182" cy="827645"/>
          </a:xfrm>
          <a:prstGeom prst="wedgeEllipseCallout">
            <a:avLst>
              <a:gd name="adj1" fmla="val -1880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 can’t cope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6512" y="-27384"/>
            <a:ext cx="9144000" cy="6854254"/>
            <a:chOff x="0" y="3746"/>
            <a:chExt cx="9144000" cy="6854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600" b="1" dirty="0" smtClean="0"/>
              <a:t>Anger</a:t>
            </a:r>
            <a:endParaRPr lang="en-GB" sz="6600" b="1" dirty="0"/>
          </a:p>
        </p:txBody>
      </p:sp>
      <p:pic>
        <p:nvPicPr>
          <p:cNvPr id="43010" name="Picture 2" descr="C:\Users\Carol\AppData\Local\Microsoft\Windows\Temporary Internet Files\Content.IE5\EK0N81T2\MC900433821[1]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3218542" cy="32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53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430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6512" y="-27384"/>
            <a:ext cx="9144000" cy="6854254"/>
            <a:chOff x="0" y="3746"/>
            <a:chExt cx="9144000" cy="6854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Oval Callout 7"/>
          <p:cNvSpPr/>
          <p:nvPr/>
        </p:nvSpPr>
        <p:spPr>
          <a:xfrm>
            <a:off x="5796135" y="980729"/>
            <a:ext cx="2138508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I’ll teach him</a:t>
            </a:r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 flipH="1">
            <a:off x="107504" y="3501008"/>
            <a:ext cx="2160240" cy="1152128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Shout, stare, make rude gesture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63888" y="1772816"/>
            <a:ext cx="2232248" cy="1165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Thoughts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8144" y="4365104"/>
            <a:ext cx="1872208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Feelings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2123728" y="4293096"/>
            <a:ext cx="1872208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Behaviours</a:t>
            </a:r>
            <a:endParaRPr lang="en-GB" dirty="0"/>
          </a:p>
        </p:txBody>
      </p:sp>
      <p:sp>
        <p:nvSpPr>
          <p:cNvPr id="13" name="Oval Callout 12"/>
          <p:cNvSpPr/>
          <p:nvPr/>
        </p:nvSpPr>
        <p:spPr>
          <a:xfrm flipV="1">
            <a:off x="7064518" y="5693768"/>
            <a:ext cx="1495683" cy="760987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452320" y="58679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Angry</a:t>
            </a:r>
            <a:endParaRPr lang="en-GB" dirty="0">
              <a:latin typeface="+mn-lt"/>
            </a:endParaRPr>
          </a:p>
        </p:txBody>
      </p:sp>
      <p:sp>
        <p:nvSpPr>
          <p:cNvPr id="15" name="Oval Callout 14"/>
          <p:cNvSpPr/>
          <p:nvPr/>
        </p:nvSpPr>
        <p:spPr>
          <a:xfrm flipH="1" flipV="1">
            <a:off x="304518" y="5445224"/>
            <a:ext cx="2827322" cy="1296144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580700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Clench wheel, rev loudly, hoot, drive up close</a:t>
            </a:r>
            <a:endParaRPr lang="en-GB" dirty="0">
              <a:latin typeface="+mn-lt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804249" y="3212976"/>
            <a:ext cx="2016224" cy="1093142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Fired up, tense, heart racing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>
            <a:off x="4302978" y="2996952"/>
            <a:ext cx="2141230" cy="2592288"/>
          </a:xfrm>
          <a:prstGeom prst="arc">
            <a:avLst>
              <a:gd name="adj1" fmla="val 16200000"/>
              <a:gd name="adj2" fmla="val 214356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 flipV="1">
            <a:off x="3707904" y="4293096"/>
            <a:ext cx="2285246" cy="1728192"/>
          </a:xfrm>
          <a:prstGeom prst="arc">
            <a:avLst>
              <a:gd name="adj1" fmla="val 11774382"/>
              <a:gd name="adj2" fmla="val 206553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 flipH="1">
            <a:off x="2934826" y="2924944"/>
            <a:ext cx="2141230" cy="2592288"/>
          </a:xfrm>
          <a:prstGeom prst="arc">
            <a:avLst>
              <a:gd name="adj1" fmla="val 16200000"/>
              <a:gd name="adj2" fmla="val 214356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239852" y="70438"/>
            <a:ext cx="2880320" cy="7841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Driving car – cut up by another driver </a:t>
            </a:r>
            <a:endParaRPr lang="en-GB" i="1" dirty="0"/>
          </a:p>
        </p:txBody>
      </p:sp>
      <p:sp>
        <p:nvSpPr>
          <p:cNvPr id="23" name="Oval Callout 22"/>
          <p:cNvSpPr/>
          <p:nvPr/>
        </p:nvSpPr>
        <p:spPr>
          <a:xfrm flipH="1">
            <a:off x="1331640" y="1189107"/>
            <a:ext cx="2232248" cy="108502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That idiot’s deliberately cut me up!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6512" y="-27384"/>
            <a:ext cx="9144000" cy="6854254"/>
            <a:chOff x="0" y="3746"/>
            <a:chExt cx="9144000" cy="6854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111080"/>
          </a:xfrm>
        </p:spPr>
        <p:txBody>
          <a:bodyPr/>
          <a:lstStyle/>
          <a:p>
            <a:r>
              <a:rPr lang="en-GB" dirty="0" smtClean="0"/>
              <a:t>CBT helps you to help yourself</a:t>
            </a:r>
          </a:p>
          <a:p>
            <a:r>
              <a:rPr lang="en-GB" dirty="0" smtClean="0"/>
              <a:t>During the course, you will learn many strategies to help you overcome your problems </a:t>
            </a:r>
          </a:p>
          <a:p>
            <a:r>
              <a:rPr lang="en-GB" dirty="0" smtClean="0"/>
              <a:t>You need to commit yourself to the course and work hard!</a:t>
            </a:r>
          </a:p>
          <a:p>
            <a:r>
              <a:rPr lang="en-GB" dirty="0" smtClean="0"/>
              <a:t>Like learning to play a musical instrument, you have to practise every day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6453336"/>
            <a:ext cx="8424936" cy="268138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www.get.gg                         © Carol Vivan 2009-13                        www.getselfhelp.co.uk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5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6512" y="-27384"/>
            <a:ext cx="9144000" cy="6854254"/>
            <a:chOff x="0" y="3746"/>
            <a:chExt cx="9144000" cy="6854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Homework…</a:t>
            </a:r>
            <a:endParaRPr lang="en-US" dirty="0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Read the first Step of the self-help course</a:t>
            </a:r>
          </a:p>
          <a:p>
            <a:pPr eaLnBrk="1" hangingPunct="1">
              <a:defRPr/>
            </a:pPr>
            <a:r>
              <a:rPr lang="en-GB" dirty="0" smtClean="0"/>
              <a:t>Complete the Vicious Cycle form:</a:t>
            </a:r>
          </a:p>
          <a:p>
            <a:pPr lvl="1" eaLnBrk="1" hangingPunct="1">
              <a:defRPr/>
            </a:pPr>
            <a:r>
              <a:rPr lang="en-GB" dirty="0" smtClean="0"/>
              <a:t>Situation</a:t>
            </a:r>
          </a:p>
          <a:p>
            <a:pPr lvl="1" eaLnBrk="1" hangingPunct="1">
              <a:defRPr/>
            </a:pPr>
            <a:r>
              <a:rPr lang="en-GB" dirty="0" smtClean="0"/>
              <a:t>Thoughts &amp; images</a:t>
            </a:r>
          </a:p>
          <a:p>
            <a:pPr lvl="1" eaLnBrk="1" hangingPunct="1">
              <a:defRPr/>
            </a:pPr>
            <a:r>
              <a:rPr lang="en-GB" dirty="0" smtClean="0"/>
              <a:t>Feelings </a:t>
            </a:r>
          </a:p>
          <a:p>
            <a:pPr lvl="1" eaLnBrk="1" hangingPunct="1">
              <a:defRPr/>
            </a:pPr>
            <a:r>
              <a:rPr lang="en-GB" dirty="0" smtClean="0"/>
              <a:t>Behaviours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6512" y="-27384"/>
            <a:ext cx="9144000" cy="6854254"/>
            <a:chOff x="0" y="3746"/>
            <a:chExt cx="9144000" cy="6854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Relax…..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288" y="6453188"/>
            <a:ext cx="8424862" cy="268287"/>
          </a:xfrm>
        </p:spPr>
        <p:txBody>
          <a:bodyPr/>
          <a:lstStyle/>
          <a:p>
            <a:pPr>
              <a:defRPr/>
            </a:pPr>
            <a:r>
              <a:rPr lang="it-IT" dirty="0"/>
              <a:t>www.get.gg                         © Carol Vivan 2009-13                        www.getselfhelp.co.uk</a:t>
            </a:r>
            <a:endParaRPr lang="en-GB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746"/>
            <a:ext cx="9144000" cy="6854254"/>
            <a:chOff x="0" y="3746"/>
            <a:chExt cx="9144000" cy="6854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494" y="2714910"/>
            <a:ext cx="8785225" cy="1431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7300" dirty="0" smtClean="0">
                <a:latin typeface="GoodDog" pitchFamily="50" charset="0"/>
              </a:rPr>
              <a:t>“DIY CBT”</a:t>
            </a:r>
            <a:r>
              <a:rPr lang="en-GB" sz="7300" dirty="0"/>
              <a:t/>
            </a:r>
            <a:br>
              <a:rPr lang="en-GB" sz="7300" dirty="0"/>
            </a:br>
            <a:r>
              <a:rPr lang="en-GB" sz="7300" b="1" dirty="0">
                <a:latin typeface="GoodDog" pitchFamily="50" charset="0"/>
              </a:rPr>
              <a:t>Self-Help Course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835943" y="4581128"/>
            <a:ext cx="5472113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 dirty="0"/>
              <a:t>Session 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3600" b="1" dirty="0"/>
              <a:t>Introduction</a:t>
            </a:r>
            <a:endParaRPr lang="en-GB" sz="2400" b="1" dirty="0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19" y="188640"/>
            <a:ext cx="3091180" cy="965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6512" y="-27384"/>
            <a:ext cx="9144000" cy="6854254"/>
            <a:chOff x="0" y="3746"/>
            <a:chExt cx="9144000" cy="6854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Feedback</a:t>
            </a:r>
            <a:endParaRPr lang="en-US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8313" y="6453188"/>
            <a:ext cx="8424862" cy="268287"/>
          </a:xfrm>
        </p:spPr>
        <p:txBody>
          <a:bodyPr/>
          <a:lstStyle/>
          <a:p>
            <a:pPr>
              <a:defRPr/>
            </a:pPr>
            <a:r>
              <a:rPr lang="it-IT"/>
              <a:t>www.get.gg                         © Carol Vivan 2009-13                        www.getselfhelp.co.uk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746"/>
            <a:ext cx="9144000" cy="6854254"/>
            <a:chOff x="0" y="3746"/>
            <a:chExt cx="9144000" cy="6854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288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Agenda</a:t>
            </a:r>
            <a:endParaRPr lang="en-US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5538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Introductions</a:t>
            </a:r>
          </a:p>
          <a:p>
            <a:pPr eaLnBrk="1" hangingPunct="1">
              <a:defRPr/>
            </a:pPr>
            <a:r>
              <a:rPr lang="en-GB" dirty="0" smtClean="0"/>
              <a:t>Group Rules</a:t>
            </a:r>
          </a:p>
          <a:p>
            <a:pPr eaLnBrk="1" hangingPunct="1">
              <a:defRPr/>
            </a:pPr>
            <a:r>
              <a:rPr lang="en-GB" dirty="0" smtClean="0"/>
              <a:t>Measures</a:t>
            </a:r>
          </a:p>
          <a:p>
            <a:pPr eaLnBrk="1" hangingPunct="1">
              <a:defRPr/>
            </a:pPr>
            <a:r>
              <a:rPr lang="en-GB" dirty="0" smtClean="0"/>
              <a:t>What is CBT?</a:t>
            </a:r>
          </a:p>
          <a:p>
            <a:pPr eaLnBrk="1" hangingPunct="1">
              <a:defRPr/>
            </a:pPr>
            <a:r>
              <a:rPr lang="en-GB" dirty="0"/>
              <a:t>Thoughts, Feelings &amp; Behaviours</a:t>
            </a:r>
          </a:p>
          <a:p>
            <a:pPr eaLnBrk="1" hangingPunct="1">
              <a:defRPr/>
            </a:pPr>
            <a:r>
              <a:rPr lang="en-GB" dirty="0" smtClean="0"/>
              <a:t>STOPP</a:t>
            </a:r>
          </a:p>
          <a:p>
            <a:pPr eaLnBrk="1" hangingPunct="1">
              <a:defRPr/>
            </a:pPr>
            <a:r>
              <a:rPr lang="en-GB" dirty="0" smtClean="0"/>
              <a:t>Relaxation</a:t>
            </a:r>
            <a:endParaRPr lang="en-US" dirty="0" smtClean="0"/>
          </a:p>
          <a:p>
            <a:pPr eaLnBrk="1" hangingPunct="1">
              <a:defRPr/>
            </a:pPr>
            <a:r>
              <a:rPr lang="en-GB" dirty="0" smtClean="0"/>
              <a:t>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746"/>
            <a:ext cx="9144000" cy="6854254"/>
            <a:chOff x="0" y="3746"/>
            <a:chExt cx="9144000" cy="6854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Introductions…</a:t>
            </a:r>
            <a:endParaRPr lang="en-US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Who we are</a:t>
            </a:r>
          </a:p>
          <a:p>
            <a:pPr eaLnBrk="1" hangingPunct="1">
              <a:defRPr/>
            </a:pPr>
            <a:r>
              <a:rPr lang="en-GB" dirty="0" smtClean="0"/>
              <a:t>Sessions, timing</a:t>
            </a:r>
            <a:endParaRPr lang="en-US" dirty="0" smtClean="0"/>
          </a:p>
          <a:p>
            <a:pPr eaLnBrk="1" hangingPunct="1">
              <a:defRPr/>
            </a:pPr>
            <a:r>
              <a:rPr lang="en-GB" dirty="0" smtClean="0"/>
              <a:t>Session structure</a:t>
            </a:r>
          </a:p>
          <a:p>
            <a:pPr lvl="1" eaLnBrk="1" hangingPunct="1">
              <a:defRPr/>
            </a:pPr>
            <a:r>
              <a:rPr lang="en-GB" dirty="0" smtClean="0"/>
              <a:t>Agenda, review, homework, relaxation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746"/>
            <a:ext cx="9144000" cy="6854254"/>
            <a:chOff x="0" y="3746"/>
            <a:chExt cx="9144000" cy="6854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Completed prior to or during first session, and during or after last session</a:t>
            </a:r>
          </a:p>
          <a:p>
            <a:pPr>
              <a:defRPr/>
            </a:pPr>
            <a:r>
              <a:rPr lang="en-GB" dirty="0" smtClean="0"/>
              <a:t>HADS</a:t>
            </a:r>
          </a:p>
          <a:p>
            <a:pPr>
              <a:defRPr/>
            </a:pPr>
            <a:r>
              <a:rPr lang="en-GB" dirty="0" smtClean="0"/>
              <a:t>CORE-10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3746"/>
            <a:ext cx="9144000" cy="6854254"/>
            <a:chOff x="0" y="3746"/>
            <a:chExt cx="9144000" cy="685425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84300"/>
          </a:xfrm>
        </p:spPr>
        <p:txBody>
          <a:bodyPr/>
          <a:lstStyle/>
          <a:p>
            <a:r>
              <a:rPr lang="en-GB" dirty="0" smtClean="0"/>
              <a:t>What is CBT?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823048"/>
          </a:xfrm>
        </p:spPr>
        <p:txBody>
          <a:bodyPr/>
          <a:lstStyle/>
          <a:p>
            <a:r>
              <a:rPr lang="en-GB" dirty="0" smtClean="0"/>
              <a:t>CBT looks at our thoughts, our feelings and the way we act</a:t>
            </a:r>
          </a:p>
          <a:p>
            <a:r>
              <a:rPr lang="en-GB" dirty="0" smtClean="0"/>
              <a:t>SITUATION:</a:t>
            </a:r>
            <a:endParaRPr lang="en-GB" dirty="0"/>
          </a:p>
        </p:txBody>
      </p:sp>
      <p:sp>
        <p:nvSpPr>
          <p:cNvPr id="5" name="Oval Callout 4"/>
          <p:cNvSpPr/>
          <p:nvPr/>
        </p:nvSpPr>
        <p:spPr>
          <a:xfrm>
            <a:off x="3144664" y="2276872"/>
            <a:ext cx="3744416" cy="1440160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Thoughts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5004048" y="4067656"/>
            <a:ext cx="3510448" cy="209764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Feelings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323528" y="4067656"/>
            <a:ext cx="3744416" cy="209764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Behaviour</a:t>
            </a:r>
            <a:endParaRPr lang="en-GB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96136" y="3815628"/>
            <a:ext cx="432048" cy="5040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4708" y="3536251"/>
            <a:ext cx="479911" cy="55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067944" y="5373216"/>
            <a:ext cx="93610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2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3746"/>
            <a:ext cx="9144000" cy="6854254"/>
            <a:chOff x="0" y="3746"/>
            <a:chExt cx="9144000" cy="685425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Oval 4"/>
          <p:cNvSpPr/>
          <p:nvPr/>
        </p:nvSpPr>
        <p:spPr>
          <a:xfrm>
            <a:off x="251520" y="3534648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Event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28191" y="3441184"/>
            <a:ext cx="2952328" cy="1055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Emotion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Behaviour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3008144" y="3720048"/>
            <a:ext cx="2808312" cy="4803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ultiply 7"/>
          <p:cNvSpPr/>
          <p:nvPr/>
        </p:nvSpPr>
        <p:spPr>
          <a:xfrm>
            <a:off x="3414348" y="3256848"/>
            <a:ext cx="1995904" cy="1470000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87320" y="1196752"/>
            <a:ext cx="403244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Thoughts about, or the meaning we give the event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0" name="Notched Right Arrow 9"/>
          <p:cNvSpPr/>
          <p:nvPr/>
        </p:nvSpPr>
        <p:spPr>
          <a:xfrm rot="19383622">
            <a:off x="1638307" y="2954768"/>
            <a:ext cx="936104" cy="3319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2289735">
            <a:off x="6621267" y="2911489"/>
            <a:ext cx="860544" cy="295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16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3746"/>
            <a:ext cx="9144000" cy="6854254"/>
            <a:chOff x="0" y="3746"/>
            <a:chExt cx="9144000" cy="685425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86" y="6079"/>
            <a:ext cx="8229600" cy="1384300"/>
          </a:xfrm>
        </p:spPr>
        <p:txBody>
          <a:bodyPr/>
          <a:lstStyle/>
          <a:p>
            <a:r>
              <a:rPr lang="en-GB" dirty="0" smtClean="0"/>
              <a:t>The Plane Crash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463008"/>
          </a:xfrm>
        </p:spPr>
        <p:txBody>
          <a:bodyPr/>
          <a:lstStyle/>
          <a:p>
            <a:r>
              <a:rPr lang="en-GB" dirty="0" smtClean="0"/>
              <a:t>155 people on board jet which crashed onto River Hudson in 2009</a:t>
            </a:r>
          </a:p>
          <a:p>
            <a:r>
              <a:rPr lang="en-GB" dirty="0" smtClean="0"/>
              <a:t>How did the people feel?  </a:t>
            </a:r>
          </a:p>
          <a:p>
            <a:r>
              <a:rPr lang="en-GB" dirty="0" smtClean="0"/>
              <a:t>How did they react?</a:t>
            </a:r>
            <a:endParaRPr lang="en-GB" dirty="0"/>
          </a:p>
        </p:txBody>
      </p:sp>
      <p:pic>
        <p:nvPicPr>
          <p:cNvPr id="37892" name="Picture 4" descr="http://resources3.news.com.au/images/2009/02/06/1111118/773767--039-we-039-re-going-to-be-in-the-hudson-039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6" y="4005064"/>
            <a:ext cx="864096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2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746"/>
            <a:ext cx="9144000" cy="6854254"/>
            <a:chOff x="0" y="3746"/>
            <a:chExt cx="9144000" cy="6854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7"/>
              <a:ext cx="9144000" cy="6854253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0">
                <a:schemeClr val="accent1">
                  <a:alpha val="12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0" y="3746"/>
              <a:ext cx="9144000" cy="68542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we could change the way we think </a:t>
            </a:r>
          </a:p>
          <a:p>
            <a:r>
              <a:rPr lang="en-GB" dirty="0" smtClean="0"/>
              <a:t>Or change what we do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Then we can change how we feel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3552</TotalTime>
  <Words>680</Words>
  <Application>Microsoft Office PowerPoint</Application>
  <PresentationFormat>On-screen Show (4:3)</PresentationFormat>
  <Paragraphs>124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“DIY CBT” Self-Help Course  </vt:lpstr>
      <vt:lpstr>Agenda</vt:lpstr>
      <vt:lpstr>Introductions…</vt:lpstr>
      <vt:lpstr>Measures</vt:lpstr>
      <vt:lpstr>What is CBT?</vt:lpstr>
      <vt:lpstr>PowerPoint Presentation</vt:lpstr>
      <vt:lpstr>The Plane Crash</vt:lpstr>
      <vt:lpstr>PowerPoint Presentation</vt:lpstr>
      <vt:lpstr>Depression</vt:lpstr>
      <vt:lpstr>PowerPoint Presentation</vt:lpstr>
      <vt:lpstr>Anxiety</vt:lpstr>
      <vt:lpstr>PowerPoint Presentation</vt:lpstr>
      <vt:lpstr>PowerPoint Presentation</vt:lpstr>
      <vt:lpstr>Anger</vt:lpstr>
      <vt:lpstr>PowerPoint Presentation</vt:lpstr>
      <vt:lpstr>PowerPoint Presentation</vt:lpstr>
      <vt:lpstr>Homework…</vt:lpstr>
      <vt:lpstr>Relax…..</vt:lpstr>
      <vt:lpstr>Feedback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Behaviour Therapy</dc:title>
  <dc:creator>Carol Vivyan</dc:creator>
  <cp:lastModifiedBy>owner</cp:lastModifiedBy>
  <cp:revision>82</cp:revision>
  <dcterms:created xsi:type="dcterms:W3CDTF">2007-01-09T07:07:38Z</dcterms:created>
  <dcterms:modified xsi:type="dcterms:W3CDTF">2015-03-22T13:12:49Z</dcterms:modified>
</cp:coreProperties>
</file>